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3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9" r:id="rId35"/>
    <p:sldId id="330" r:id="rId36"/>
    <p:sldId id="331" r:id="rId37"/>
    <p:sldId id="327" r:id="rId38"/>
    <p:sldId id="312" r:id="rId39"/>
    <p:sldId id="339" r:id="rId40"/>
    <p:sldId id="340" r:id="rId41"/>
    <p:sldId id="328" r:id="rId42"/>
    <p:sldId id="336" r:id="rId43"/>
    <p:sldId id="335" r:id="rId44"/>
    <p:sldId id="337" r:id="rId45"/>
    <p:sldId id="338" r:id="rId46"/>
    <p:sldId id="282" r:id="rId47"/>
    <p:sldId id="321" r:id="rId48"/>
    <p:sldId id="317" r:id="rId49"/>
    <p:sldId id="318" r:id="rId50"/>
    <p:sldId id="319" r:id="rId51"/>
    <p:sldId id="320" r:id="rId52"/>
    <p:sldId id="322" r:id="rId53"/>
    <p:sldId id="333" r:id="rId54"/>
    <p:sldId id="334" r:id="rId55"/>
    <p:sldId id="323" r:id="rId56"/>
    <p:sldId id="332" r:id="rId57"/>
    <p:sldId id="324" r:id="rId58"/>
    <p:sldId id="325" r:id="rId59"/>
    <p:sldId id="283" r:id="rId60"/>
  </p:sldIdLst>
  <p:sldSz cx="9001125" cy="5040313"/>
  <p:notesSz cx="6858000" cy="9144000"/>
  <p:custDataLst>
    <p:tags r:id="rId62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728" autoAdjust="0"/>
  </p:normalViewPr>
  <p:slideViewPr>
    <p:cSldViewPr>
      <p:cViewPr varScale="1">
        <p:scale>
          <a:sx n="120" d="100"/>
          <a:sy n="120" d="100"/>
        </p:scale>
        <p:origin x="1380" y="9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 CNN</a:t>
            </a:r>
            <a:r>
              <a:rPr lang="zh-CN" altLang="en-US" dirty="0" smtClean="0"/>
              <a:t>用于</a:t>
            </a:r>
            <a:r>
              <a:rPr lang="en-US" altLang="zh-CN" dirty="0" smtClean="0"/>
              <a:t>OR</a:t>
            </a:r>
            <a:r>
              <a:rPr lang="zh-CN" altLang="en-US" dirty="0" smtClean="0"/>
              <a:t>的一般架构就是在空间上越来越小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深度上越来越深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就是把图像的信息从空间上抽象到深度上的过程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所以我们可以看到</a:t>
            </a:r>
            <a:r>
              <a:rPr lang="en-US" altLang="zh-CN" dirty="0" smtClean="0"/>
              <a:t>, CNN</a:t>
            </a:r>
            <a:r>
              <a:rPr lang="zh-CN" altLang="en-US" dirty="0" smtClean="0"/>
              <a:t>逐层空间大小在变小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深度在增加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在网络的结尾会用一个分类器结束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在分类任务的比赛中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我们通常会看到大家用集成学习的方法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将好几个模型的结果来投票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或是直接</a:t>
            </a:r>
            <a:r>
              <a:rPr lang="en-US" altLang="zh-CN" baseline="0" dirty="0" smtClean="0"/>
              <a:t>contact</a:t>
            </a:r>
            <a:r>
              <a:rPr lang="zh-CN" altLang="en-US" baseline="0" dirty="0" smtClean="0"/>
              <a:t>在一起再分类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可以大幅提高分类的精度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CNN</a:t>
            </a:r>
            <a:r>
              <a:rPr lang="zh-CN" altLang="en-US" baseline="0" dirty="0" smtClean="0"/>
              <a:t>做定位相当于在之前的分类问题上加了一个回归问题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就是要估计</a:t>
            </a:r>
            <a:r>
              <a:rPr lang="en-US" altLang="zh-CN" baseline="0" dirty="0" err="1" smtClean="0"/>
              <a:t>x,y,w,h</a:t>
            </a:r>
            <a:r>
              <a:rPr lang="zh-CN" altLang="en-US" baseline="0" dirty="0" smtClean="0"/>
              <a:t>这四个连续变量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两个流派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要么就是先</a:t>
            </a:r>
            <a:r>
              <a:rPr lang="en-US" altLang="zh-CN" baseline="0" dirty="0" smtClean="0"/>
              <a:t>proposal</a:t>
            </a:r>
            <a:r>
              <a:rPr lang="zh-CN" altLang="en-US" baseline="0" dirty="0" smtClean="0"/>
              <a:t>一些</a:t>
            </a:r>
            <a:r>
              <a:rPr lang="en-US" altLang="zh-CN" baseline="0" dirty="0" smtClean="0"/>
              <a:t>region</a:t>
            </a:r>
            <a:r>
              <a:rPr lang="zh-CN" altLang="en-US" baseline="0" dirty="0" smtClean="0"/>
              <a:t>再做分类和回归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要么就是滑动窗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当然后来不管是</a:t>
            </a:r>
            <a:r>
              <a:rPr lang="en-US" altLang="zh-CN" baseline="0" dirty="0" smtClean="0"/>
              <a:t>proposal</a:t>
            </a:r>
            <a:r>
              <a:rPr lang="zh-CN" altLang="en-US" baseline="0" dirty="0" smtClean="0"/>
              <a:t>还是</a:t>
            </a:r>
            <a:r>
              <a:rPr lang="en-US" altLang="zh-CN" baseline="0" dirty="0" smtClean="0"/>
              <a:t>sliding window</a:t>
            </a:r>
            <a:r>
              <a:rPr lang="zh-CN" altLang="en-US" baseline="0" dirty="0" smtClean="0"/>
              <a:t>大家都不会在输入图像上去做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而是在提取出的特征图上去做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现在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的意义更广了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不止是要把物体定位出来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还要估计图像的轮廓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有代表性的就是</a:t>
            </a:r>
            <a:r>
              <a:rPr lang="en-US" altLang="zh-CN" baseline="0" dirty="0" smtClean="0"/>
              <a:t>ICCV 2017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best paper Mask r-</a:t>
            </a:r>
            <a:r>
              <a:rPr lang="en-US" altLang="zh-CN" baseline="0" dirty="0" err="1" smtClean="0"/>
              <a:t>cnn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这是从</a:t>
            </a:r>
            <a:r>
              <a:rPr lang="en-US" altLang="zh-CN" baseline="0" dirty="0" smtClean="0"/>
              <a:t>r-</a:t>
            </a:r>
            <a:r>
              <a:rPr lang="en-US" altLang="zh-CN" baseline="0" dirty="0" err="1" smtClean="0"/>
              <a:t>cnn</a:t>
            </a:r>
            <a:r>
              <a:rPr lang="zh-CN" altLang="en-US" baseline="0" dirty="0" smtClean="0"/>
              <a:t>这条路上一路过来的一个成果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本文旨在将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结合起来，其中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用于用于关注目标的局部信息，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用于关注目标的整体信息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它用两个网络分别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独自无监督地估计单帧的深度，和视频序列中的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camera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变化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光度一致性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就是对于同一个物体的点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在不同两帧图像上投影点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图像灰度应该是一样的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-Net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论文的核心思想也是利用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constancy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来计算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depth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。除此之外，作者还计算了光流，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scene flow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 point cloud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等。可以说是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-Learner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的升级版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梯度弥散产生的原因在于靠近输入端的梯度是后面层的累加的乘积</a:t>
            </a:r>
            <a:r>
              <a:rPr lang="en-US" altLang="zh-CN" dirty="0" smtClean="0"/>
              <a:t>,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值在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</a:t>
            </a:r>
            <a:r>
              <a:rPr lang="en-US" altLang="zh-CN" dirty="0" smtClean="0"/>
              <a:t>(</a:t>
            </a:r>
            <a:r>
              <a:rPr lang="zh-CN" altLang="en-US" dirty="0" smtClean="0"/>
              <a:t>我们通常会这样初始化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因为最后的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以内的梯度最大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更新快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如果层数比较深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基本就是指数效果</a:t>
            </a:r>
            <a:r>
              <a:rPr lang="en-US" altLang="zh-CN" baseline="0" dirty="0" smtClean="0"/>
              <a:t>(0.9^n), </a:t>
            </a:r>
            <a:r>
              <a:rPr lang="zh-CN" altLang="en-US" baseline="0" dirty="0" smtClean="0"/>
              <a:t>到了最前面的隐藏层的时候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梯度基本就没更新了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这就是梯度弥散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那反过来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如果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值超过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那又会出现梯度爆炸</a:t>
            </a:r>
            <a:r>
              <a:rPr lang="en-US" altLang="zh-CN" baseline="0" dirty="0" smtClean="0"/>
              <a:t>(1.1^n), </a:t>
            </a:r>
            <a:r>
              <a:rPr lang="zh-CN" altLang="en-US" baseline="0" dirty="0" smtClean="0"/>
              <a:t>这本质上是由于多层叠加带来的梯度不稳定问题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唯一可能稳定的情况是这些层连续乘积刚好平衡大约等于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但是几率很小</a:t>
            </a:r>
            <a:endParaRPr lang="en-US" altLang="zh-CN" dirty="0" smtClean="0"/>
          </a:p>
          <a:p>
            <a:r>
              <a:rPr lang="zh-CN" altLang="en-US" dirty="0" smtClean="0"/>
              <a:t>假如模型的层数越深，这种梯度弥散的情况就更加严重，导致深层部分的网络权重参数得不到很好的训练，这就是为什么在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五个大方向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知识蒸馏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用老师网络训练学生网络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结构剪枝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去掉不重要的连接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量化参数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就是用整数存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不用浮点存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</a:t>
            </a:r>
            <a:r>
              <a:rPr lang="en-US" altLang="zh-CN" baseline="0" dirty="0" smtClean="0"/>
              <a:t>Weight, Activation, Gradient</a:t>
            </a:r>
            <a:r>
              <a:rPr lang="zh-CN" altLang="en-US" baseline="0" dirty="0" smtClean="0"/>
              <a:t>用低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形式表达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让卷积的点乘运算优化成移位甚至是同或运算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低秩分解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先训练一个模型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然后用矩阵的低秩分解将一个大的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矩阵分解成几个小的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降低计算量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4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 smtClean="0"/>
              <a:t>老师网络是一个甚至好几个复杂网络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学生网络是一个结构相对简单的网络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Distillation</a:t>
            </a:r>
            <a:r>
              <a:rPr lang="zh-CN" altLang="en-US" baseline="0" dirty="0" smtClean="0"/>
              <a:t>是先训练老师网络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得到</a:t>
            </a:r>
            <a:r>
              <a:rPr lang="en-US" altLang="zh-CN" baseline="0" dirty="0" smtClean="0"/>
              <a:t>logits</a:t>
            </a:r>
            <a:r>
              <a:rPr lang="zh-CN" altLang="en-US" baseline="0" dirty="0" smtClean="0"/>
              <a:t>层的输出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函数中加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参数计算</a:t>
            </a:r>
            <a:r>
              <a:rPr lang="en-US" altLang="zh-CN" baseline="0" dirty="0" smtClean="0"/>
              <a:t>Soft Target,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Soft Target</a:t>
            </a:r>
            <a:r>
              <a:rPr lang="zh-CN" altLang="en-US" baseline="0" dirty="0" smtClean="0"/>
              <a:t>结合</a:t>
            </a:r>
            <a:r>
              <a:rPr lang="en-US" altLang="zh-CN" baseline="0" dirty="0" smtClean="0"/>
              <a:t>Hard Target(</a:t>
            </a:r>
            <a:r>
              <a:rPr lang="zh-CN" altLang="en-US" baseline="0" dirty="0" smtClean="0"/>
              <a:t>就是原来训练数据的标签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作为学生网络训练数据的标签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首先</a:t>
            </a:r>
            <a:r>
              <a:rPr lang="en-US" altLang="zh-CN" baseline="0" dirty="0" smtClean="0"/>
              <a:t>, Distilling Knowledge</a:t>
            </a:r>
            <a:r>
              <a:rPr lang="zh-CN" altLang="en-US" baseline="0" dirty="0" smtClean="0"/>
              <a:t>是迁移学习的一种发展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一般的迁移学习是直接利用学到的权重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</a:t>
            </a:r>
            <a:r>
              <a:rPr lang="zh-CN" altLang="en-US" dirty="0" smtClean="0"/>
              <a:t>蒸馏模型所迁移的是标签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Soft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是给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函数加一个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让学生网络不止是学最终的分类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也要学老师网络中给这张图预测了哪几种类型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概率各是多少</a:t>
            </a:r>
            <a:r>
              <a:rPr lang="en-US" altLang="zh-CN" baseline="0" dirty="0" smtClean="0"/>
              <a:t>;</a:t>
            </a:r>
          </a:p>
          <a:p>
            <a:pPr marL="0" indent="0">
              <a:buNone/>
            </a:pPr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把原先的有监督分类问题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变成了一个有监督回归问题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="0" baseline="0" dirty="0" smtClean="0"/>
              <a:t>     Soft </a:t>
            </a:r>
            <a:r>
              <a:rPr lang="en-US" altLang="zh-CN" b="0" baseline="0" dirty="0" err="1" smtClean="0"/>
              <a:t>Targe</a:t>
            </a:r>
            <a:r>
              <a:rPr lang="zh-CN" altLang="en-US" b="0" dirty="0" smtClean="0"/>
              <a:t>的作用就是作为</a:t>
            </a:r>
            <a:r>
              <a:rPr lang="en-US" altLang="zh-CN" b="0" dirty="0" err="1" smtClean="0"/>
              <a:t>Regularizers</a:t>
            </a:r>
            <a:r>
              <a:rPr lang="zh-CN" altLang="en-US" b="0" dirty="0" smtClean="0"/>
              <a:t>，它弥补了分类问题中监督信号不足的问题，降低了搜索空间，从而提高了</a:t>
            </a:r>
            <a:r>
              <a:rPr lang="en-US" altLang="zh-CN" b="0" dirty="0" smtClean="0"/>
              <a:t>generalization</a:t>
            </a:r>
          </a:p>
          <a:p>
            <a:pPr marL="0" indent="0">
              <a:buNone/>
            </a:pPr>
            <a:r>
              <a:rPr lang="en-US" altLang="zh-CN" b="0" baseline="0" dirty="0" smtClean="0"/>
              <a:t>3. </a:t>
            </a:r>
            <a:r>
              <a:rPr lang="zh-CN" altLang="en-US" b="0" baseline="0" dirty="0" smtClean="0"/>
              <a:t>在竞赛中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常用集成学习的方法来提高准确率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就是用好几个网络训练的结果来投票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而这里用集成学习方法训练老师网络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我们可以直观理解为不止一个老师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要好几个老师来教一个学生</a:t>
            </a:r>
            <a:endParaRPr lang="en-US" altLang="zh-CN" b="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35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48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3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7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37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的目的有两点一是降低模型大小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二是简化计算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分两个层次来实现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一是</a:t>
            </a:r>
            <a:r>
              <a:rPr lang="en-US" altLang="zh-CN" baseline="0" dirty="0" smtClean="0"/>
              <a:t>Binary Weight,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每次更新完用符号位作为二值和该通道所有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L1</a:t>
            </a:r>
            <a:r>
              <a:rPr lang="zh-CN" altLang="en-US" baseline="0" dirty="0" smtClean="0"/>
              <a:t>范数作为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把所有参数都变成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</a:t>
            </a:r>
          </a:p>
          <a:p>
            <a:pPr marL="0" indent="0">
              <a:buNone/>
            </a:pPr>
            <a:r>
              <a:rPr lang="zh-CN" altLang="en-US" baseline="0" dirty="0" smtClean="0"/>
              <a:t>原先的训练框架没有变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只是在计算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导数的时候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要增加二值过程和二值的导数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二值是没有导数的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近似成了</a:t>
            </a:r>
            <a:r>
              <a:rPr lang="en-US" altLang="zh-CN" baseline="0" dirty="0" err="1" smtClean="0"/>
              <a:t>Htanh</a:t>
            </a:r>
            <a:r>
              <a:rPr lang="en-US" altLang="zh-CN" baseline="0" dirty="0" smtClean="0"/>
              <a:t>(x))</a:t>
            </a:r>
          </a:p>
          <a:p>
            <a:pPr marL="0" indent="0">
              <a:buNone/>
            </a:pPr>
            <a:r>
              <a:rPr lang="zh-CN" altLang="en-US" baseline="0" dirty="0" smtClean="0"/>
              <a:t>这样确实省了存储空间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而且性能也没降低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Compute cost</a:t>
            </a:r>
            <a:r>
              <a:rPr lang="zh-CN" altLang="en-US" baseline="0" dirty="0" smtClean="0"/>
              <a:t>没降多少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二是</a:t>
            </a:r>
            <a:r>
              <a:rPr lang="en-US" altLang="zh-CN" baseline="0" dirty="0" smtClean="0"/>
              <a:t>XNOR-Net, </a:t>
            </a:r>
            <a:r>
              <a:rPr lang="zh-CN" altLang="en-US" baseline="0" dirty="0" smtClean="0"/>
              <a:t>就是不光要把</a:t>
            </a:r>
            <a:r>
              <a:rPr lang="en-US" altLang="zh-CN" baseline="0" dirty="0" smtClean="0"/>
              <a:t>Weights</a:t>
            </a:r>
            <a:r>
              <a:rPr lang="zh-CN" altLang="en-US" baseline="0" dirty="0" smtClean="0"/>
              <a:t>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还要把激活值都变成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A*W</a:t>
            </a:r>
            <a:r>
              <a:rPr lang="zh-CN" altLang="en-US" baseline="0" dirty="0" smtClean="0"/>
              <a:t>原先要做的点乘运算就变成了</a:t>
            </a:r>
            <a:r>
              <a:rPr lang="en-US" altLang="zh-CN" baseline="0" dirty="0" smtClean="0"/>
              <a:t>XNOR(</a:t>
            </a:r>
            <a:r>
              <a:rPr lang="zh-CN" altLang="en-US" baseline="0" dirty="0" smtClean="0"/>
              <a:t>同或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大大降低计算代价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的表现力下降了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这相当于给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做了个</a:t>
            </a:r>
            <a:r>
              <a:rPr lang="en-US" altLang="zh-CN" baseline="0" dirty="0" smtClean="0"/>
              <a:t>dither), </a:t>
            </a:r>
            <a:r>
              <a:rPr lang="zh-CN" altLang="en-US" baseline="0" dirty="0" smtClean="0"/>
              <a:t>所以</a:t>
            </a:r>
            <a:r>
              <a:rPr lang="en-US" altLang="zh-CN" baseline="0" dirty="0" err="1" smtClean="0"/>
              <a:t>Acc</a:t>
            </a:r>
            <a:r>
              <a:rPr lang="zh-CN" altLang="en-US" baseline="0" dirty="0" smtClean="0"/>
              <a:t>就降的比较狠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二值是</a:t>
            </a:r>
            <a:r>
              <a:rPr lang="en-US" altLang="zh-CN" baseline="0" dirty="0" smtClean="0"/>
              <a:t>low bit representation</a:t>
            </a:r>
            <a:r>
              <a:rPr lang="zh-CN" altLang="en-US" baseline="0" dirty="0" smtClean="0"/>
              <a:t>最极端的形式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用三值或者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位更高一点效果会好一些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最重要的贡献在于把最耗资源的点乘运算换成了同或运算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而且这个方法已经商业化了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公司叫</a:t>
            </a:r>
            <a:r>
              <a:rPr lang="en-US" altLang="zh-CN" baseline="0" dirty="0" smtClean="0"/>
              <a:t>XNOR.ai, </a:t>
            </a:r>
            <a:r>
              <a:rPr lang="zh-CN" altLang="en-US" baseline="0" dirty="0" smtClean="0"/>
              <a:t>这个团队把之前做的</a:t>
            </a:r>
            <a:r>
              <a:rPr lang="en-US" altLang="zh-CN" baseline="0" dirty="0" smtClean="0"/>
              <a:t>YOLO</a:t>
            </a:r>
            <a:r>
              <a:rPr lang="zh-CN" altLang="en-US" baseline="0" dirty="0" smtClean="0"/>
              <a:t>二值化了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跑在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Zero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效果很惊艳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二值网络给在芯片上实现神经网络提供了绝好的方向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565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56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基本的思路是在通道维度上进行</a:t>
            </a:r>
            <a:r>
              <a:rPr lang="en-US" altLang="zh-CN" baseline="0" dirty="0" smtClean="0"/>
              <a:t>PCA</a:t>
            </a:r>
            <a:r>
              <a:rPr lang="zh-CN" altLang="en-US" baseline="0" dirty="0" smtClean="0"/>
              <a:t>把维度降下来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通过</a:t>
            </a:r>
            <a:r>
              <a:rPr lang="en-US" altLang="zh-CN" baseline="0" dirty="0" smtClean="0"/>
              <a:t>SVD</a:t>
            </a:r>
            <a:r>
              <a:rPr lang="zh-CN" altLang="en-US" baseline="0" dirty="0" smtClean="0"/>
              <a:t>的手段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如果每一层单纯降秩会产生累加误差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浅层网络还好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深层网络误差就会比较大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所以这里创新了一个非对称重构的方法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在每层低秩逼近的时候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优化的目标不是上一层低秩近似的输入产生的结果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而是原始输入的结果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      </a:t>
            </a:r>
            <a:r>
              <a:rPr lang="zh-CN" altLang="en-US" baseline="0" dirty="0" smtClean="0"/>
              <a:t>这样把误差控制在了当前层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不会向后累加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但是这就变成了一个</a:t>
            </a:r>
            <a:r>
              <a:rPr lang="en-US" altLang="zh-CN" baseline="0" dirty="0" smtClean="0"/>
              <a:t>GSVD</a:t>
            </a:r>
            <a:r>
              <a:rPr lang="zh-CN" altLang="en-US" baseline="0" dirty="0" smtClean="0"/>
              <a:t>解决的问题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就是最终要近似的目标不是本身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吸收了前人的做法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不止在通道维度上压缩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还在空间维度上压缩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那这个就和</a:t>
            </a:r>
            <a:r>
              <a:rPr lang="en-US" altLang="zh-CN" baseline="0" dirty="0" smtClean="0"/>
              <a:t>Inception-V3</a:t>
            </a:r>
            <a:r>
              <a:rPr lang="zh-CN" altLang="en-US" baseline="0" dirty="0" smtClean="0"/>
              <a:t>的做法很像了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V3</a:t>
            </a:r>
            <a:r>
              <a:rPr lang="zh-CN" altLang="en-US" baseline="0" dirty="0" smtClean="0"/>
              <a:t>是先设计网络直接就用这个网络训练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而降秩是先训练再分解网络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863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754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分布训练的性能优于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比较新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还没有</a:t>
            </a:r>
            <a:r>
              <a:rPr lang="en-US" altLang="zh-CN" baseline="0" dirty="0" smtClean="0"/>
              <a:t>Benchmark</a:t>
            </a:r>
            <a:r>
              <a:rPr lang="zh-CN" altLang="en-US" baseline="0" dirty="0" smtClean="0"/>
              <a:t>数据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留待观察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</a:t>
            </a:r>
            <a:r>
              <a:rPr lang="zh-CN" altLang="en-US" baseline="0" dirty="0" smtClean="0"/>
              <a:t>开发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Andriod</a:t>
            </a:r>
            <a:r>
              <a:rPr lang="zh-CN" altLang="en-US" baseline="0" dirty="0" smtClean="0"/>
              <a:t>上部署有天然的优势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比如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 Lite</a:t>
            </a:r>
            <a:r>
              <a:rPr lang="zh-CN" altLang="en-US" baseline="0" dirty="0" smtClean="0"/>
              <a:t>支持用</a:t>
            </a:r>
            <a:r>
              <a:rPr lang="en-US" altLang="zh-CN" baseline="0" dirty="0" err="1" smtClean="0"/>
              <a:t>Andriod</a:t>
            </a:r>
            <a:r>
              <a:rPr lang="en-US" altLang="zh-CN" baseline="0" dirty="0" smtClean="0"/>
              <a:t> 8.1</a:t>
            </a:r>
            <a:r>
              <a:rPr lang="zh-CN" altLang="en-US" baseline="0" dirty="0" smtClean="0"/>
              <a:t>神经网络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利用手机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进行加速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背靠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的这点好处还是别人没法比的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假设你的机器上有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GPU;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在单机单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的训练中，数据是一个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的训练。 在单机多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中，数据一次处理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batch(</a:t>
            </a:r>
            <a:r>
              <a:rPr lang="zh-CN" altLang="en-US" dirty="0" smtClean="0"/>
              <a:t>假设是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训练）， 每个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处理一个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的数据计算。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变量，或者说参数，保存在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刚开始的时候数据由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分发给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， 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上完成了计算，得到每个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要更新的梯度。</a:t>
            </a:r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然后在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上收集完了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上的要更新的梯度， 计算一下平均梯度，然后更新参数。</a:t>
            </a:r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然后继续循环这个过程。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836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Cluster,Job,</a:t>
            </a:r>
            <a:r>
              <a:rPr lang="en-US" altLang="zh-CN" baseline="0" dirty="0" err="1" smtClean="0">
                <a:effectLst/>
              </a:rPr>
              <a:t>Task</a:t>
            </a:r>
            <a:r>
              <a:rPr lang="en-US" altLang="zh-CN" baseline="0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三者可以简单的看成是层次关系，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可以看成每台机器上的一个进程，多个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；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又有：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、</a:t>
            </a:r>
            <a:r>
              <a:rPr lang="en-US" altLang="zh-CN" dirty="0" smtClean="0">
                <a:effectLst/>
              </a:rPr>
              <a:t>worker</a:t>
            </a:r>
            <a:r>
              <a:rPr lang="zh-CN" altLang="en-US" dirty="0" smtClean="0">
                <a:effectLst/>
              </a:rPr>
              <a:t>两种，分别用于参数服务、计算服务，所有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cluster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同步更新指各个用于并行计算的电脑，计算完各自的</a:t>
            </a:r>
            <a:r>
              <a:rPr lang="en-US" altLang="zh-CN" dirty="0" smtClean="0">
                <a:effectLst/>
              </a:rPr>
              <a:t>batch </a:t>
            </a:r>
            <a:r>
              <a:rPr lang="zh-CN" altLang="en-US" dirty="0" smtClean="0">
                <a:effectLst/>
              </a:rPr>
              <a:t>后，求取梯度值，把梯度值统一送到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服务机器中，由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服务机器求取梯度平均值，更新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服务器上的参数。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如下图所示，可以看成有四台电脑，第一台电脑用于存储参数、共享参数、共享计算，可以简单的理解成内存、计算共享专用的区域，也就是</a:t>
            </a:r>
            <a:r>
              <a:rPr lang="en-US" altLang="zh-CN" dirty="0" err="1" smtClean="0">
                <a:effectLst/>
              </a:rPr>
              <a:t>ps</a:t>
            </a:r>
            <a:r>
              <a:rPr lang="en-US" altLang="zh-CN" dirty="0" smtClean="0">
                <a:effectLst/>
              </a:rPr>
              <a:t> job</a:t>
            </a:r>
            <a:r>
              <a:rPr lang="zh-CN" altLang="en-US" dirty="0" smtClean="0">
                <a:effectLst/>
              </a:rPr>
              <a:t>；另外三台电脑用于并行计算的，也就是</a:t>
            </a:r>
            <a:r>
              <a:rPr lang="en-US" altLang="zh-CN" dirty="0" smtClean="0">
                <a:effectLst/>
              </a:rPr>
              <a:t>worker</a:t>
            </a:r>
            <a:r>
              <a:rPr lang="en-US" altLang="zh-CN" baseline="0" dirty="0" smtClean="0">
                <a:effectLst/>
              </a:rPr>
              <a:t> job</a:t>
            </a:r>
          </a:p>
          <a:p>
            <a:r>
              <a:rPr lang="zh-CN" altLang="en-US" baseline="0" dirty="0" smtClean="0">
                <a:effectLst/>
              </a:rPr>
              <a:t>这跟刚才介绍的单机多</a:t>
            </a:r>
            <a:r>
              <a:rPr lang="en-US" altLang="zh-CN" baseline="0" dirty="0" smtClean="0">
                <a:effectLst/>
              </a:rPr>
              <a:t>GPU</a:t>
            </a:r>
            <a:r>
              <a:rPr lang="zh-CN" altLang="en-US" baseline="0" dirty="0" smtClean="0">
                <a:effectLst/>
              </a:rPr>
              <a:t>的过程一样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只是我们专门用一台</a:t>
            </a:r>
            <a:r>
              <a:rPr lang="en-US" altLang="zh-CN" baseline="0" dirty="0" smtClean="0">
                <a:effectLst/>
              </a:rPr>
              <a:t>device</a:t>
            </a:r>
            <a:r>
              <a:rPr lang="zh-CN" altLang="en-US" baseline="0" dirty="0" smtClean="0">
                <a:effectLst/>
              </a:rPr>
              <a:t>来完成参数服务的工作</a:t>
            </a:r>
            <a:endParaRPr lang="en-US" altLang="zh-CN" baseline="0" dirty="0" smtClean="0">
              <a:effectLst/>
            </a:endParaRPr>
          </a:p>
          <a:p>
            <a:r>
              <a:rPr lang="zh-CN" altLang="en-US" baseline="0" dirty="0" smtClean="0">
                <a:effectLst/>
              </a:rPr>
              <a:t>同步更新的问题就是速度取决于最慢的那台机器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所以最好三台机器的性能差不多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否则性能高的机器完全就没有体现出来优势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异步更新是指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服务器收到只要收到一台机器的梯度值，就直接进行参数更新，无需等待其它机器。这种迭代方法比较不稳定，收敛曲线震动比较厉害，因为当</a:t>
            </a:r>
            <a:r>
              <a:rPr lang="en-US" altLang="zh-CN" dirty="0" smtClean="0">
                <a:effectLst/>
              </a:rPr>
              <a:t>A</a:t>
            </a:r>
            <a:r>
              <a:rPr lang="zh-CN" altLang="en-US" dirty="0" smtClean="0">
                <a:effectLst/>
              </a:rPr>
              <a:t>机器计算完更新了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中的参数，可能</a:t>
            </a:r>
            <a:r>
              <a:rPr lang="en-US" altLang="zh-CN" dirty="0" smtClean="0">
                <a:effectLst/>
              </a:rPr>
              <a:t>B</a:t>
            </a:r>
            <a:r>
              <a:rPr lang="zh-CN" altLang="en-US" dirty="0" smtClean="0">
                <a:effectLst/>
              </a:rPr>
              <a:t>机器还是在用上一次迭代的旧版参数值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255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915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  <p:sp>
        <p:nvSpPr>
          <p:cNvPr id="5" name="文本框 20"/>
          <p:cNvSpPr txBox="1"/>
          <p:nvPr/>
        </p:nvSpPr>
        <p:spPr>
          <a:xfrm flipH="1">
            <a:off x="2826203" y="2917071"/>
            <a:ext cx="334871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chengkaihua R18012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  <p:bldP spid="5" grpId="0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512044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609844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456261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456261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Gradually increase filters, decrease spatial resolution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Softmax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/Logits/SVM as classifier end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Ensemble Learning can dramatically increase the performance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512044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528268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512044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534568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CNN for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Regression Assignment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Region Proposal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(R-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vs. Sliding Window(Yolo, SSD)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 only Localization but also object contour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(Mask r-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296020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312244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662702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Huchuan</a:t>
            </a:r>
            <a:r>
              <a:rPr lang="en-US" altLang="zh-CN" sz="900" dirty="0" smtClean="0"/>
              <a:t> Lu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</a:t>
            </a:r>
            <a:r>
              <a:rPr lang="en-US" altLang="zh-CN" sz="900" dirty="0"/>
              <a:t>DUT</a:t>
            </a:r>
            <a:r>
              <a:rPr lang="en-US" altLang="zh-CN" sz="900" dirty="0" smtClean="0"/>
              <a:t>), “</a:t>
            </a:r>
            <a:r>
              <a:rPr lang="en-US" altLang="zh-CN" sz="900" dirty="0" smtClean="0"/>
              <a:t>Learning </a:t>
            </a:r>
            <a:r>
              <a:rPr lang="en-US" altLang="zh-CN" sz="900" dirty="0"/>
              <a:t>Spatial-Aware Regressions for Visual Tracking</a:t>
            </a:r>
            <a:r>
              <a:rPr lang="en-US" altLang="zh-CN" sz="900" dirty="0" smtClean="0"/>
              <a:t>”. VOT 2017 Championship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368028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368028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669415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312244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Tinghui</a:t>
            </a:r>
            <a:r>
              <a:rPr lang="en-US" altLang="zh-CN" sz="900" dirty="0" smtClean="0"/>
              <a:t> </a:t>
            </a:r>
            <a:r>
              <a:rPr lang="en-US" altLang="zh-CN" sz="900" dirty="0"/>
              <a:t>Zhou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al.(Google), “Accelerating Very Deep Convolutional Networks for Classification and Detection”. CVPR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4" y="1593879"/>
            <a:ext cx="573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600276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A. </a:t>
            </a:r>
            <a:r>
              <a:rPr lang="en-US" altLang="zh-CN" sz="900" dirty="0" err="1" smtClean="0"/>
              <a:t>Krizhevsky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al.(Toronto), “ImageNet Classification with Deep Convolutional Neural Networks”. NIPS 2012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600276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K. </a:t>
            </a:r>
            <a:r>
              <a:rPr lang="en-US" altLang="zh-CN" sz="900" dirty="0" err="1" smtClean="0"/>
              <a:t>Simonyan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al.(Oxford), “Very Deep Convolutional Networks for Large-Scale Image Recognition”. </a:t>
            </a:r>
            <a:r>
              <a:rPr lang="en-US" altLang="zh-CN" sz="900" dirty="0" smtClean="0"/>
              <a:t>ICLR 2015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384252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C. </a:t>
            </a:r>
            <a:r>
              <a:rPr lang="en-US" altLang="zh-CN" sz="900" dirty="0" err="1" smtClean="0"/>
              <a:t>Szegedy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al.(Google), “Going Deeper with Convolutions”. CVPR</a:t>
            </a:r>
            <a:r>
              <a:rPr lang="en-US" altLang="zh-CN" sz="900" dirty="0" smtClean="0"/>
              <a:t> 2015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3x1+1x3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281942" y="4532605"/>
            <a:ext cx="8683115" cy="5078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S. </a:t>
            </a:r>
            <a:r>
              <a:rPr lang="en-US" altLang="zh-CN" sz="900" dirty="0" err="1" smtClean="0"/>
              <a:t>Ioffe</a:t>
            </a:r>
            <a:r>
              <a:rPr lang="en-US" altLang="zh-CN" sz="900" dirty="0" smtClean="0"/>
              <a:t> et al.(Google), “</a:t>
            </a:r>
            <a:r>
              <a:rPr lang="en-US" altLang="zh-CN" sz="900" dirty="0"/>
              <a:t>Batch Normalization: Accelerating Deep Network Training </a:t>
            </a:r>
            <a:r>
              <a:rPr lang="en-US" altLang="zh-CN" sz="900" dirty="0" smtClean="0"/>
              <a:t>by Reducing </a:t>
            </a:r>
            <a:r>
              <a:rPr lang="en-US" altLang="zh-CN" sz="900" dirty="0"/>
              <a:t>Internal Covariate Shift</a:t>
            </a:r>
            <a:r>
              <a:rPr lang="en-US" altLang="zh-CN" sz="900" dirty="0" smtClean="0"/>
              <a:t>”. PMLR</a:t>
            </a:r>
            <a:r>
              <a:rPr lang="en-US" altLang="zh-CN" sz="900" b="1" i="1" dirty="0"/>
              <a:t> </a:t>
            </a:r>
            <a:r>
              <a:rPr lang="en-US" altLang="zh-CN" sz="900" dirty="0" smtClean="0"/>
              <a:t> 2015</a:t>
            </a:r>
          </a:p>
          <a:p>
            <a:r>
              <a:rPr lang="en-US" altLang="zh-CN" sz="900" dirty="0"/>
              <a:t>C. </a:t>
            </a:r>
            <a:r>
              <a:rPr lang="en-US" altLang="zh-CN" sz="900" dirty="0" err="1"/>
              <a:t>Szegedy</a:t>
            </a:r>
            <a:r>
              <a:rPr lang="en-US" altLang="zh-CN" sz="900" dirty="0"/>
              <a:t> et al.(Google), </a:t>
            </a:r>
            <a:r>
              <a:rPr lang="en-US" altLang="zh-CN" sz="900" dirty="0" smtClean="0"/>
              <a:t>“</a:t>
            </a:r>
            <a:r>
              <a:rPr lang="en-US" altLang="zh-CN" sz="900" dirty="0"/>
              <a:t>Rethinking the Inception Architecture for Computer Vision</a:t>
            </a:r>
            <a:r>
              <a:rPr lang="en-US" altLang="zh-CN" sz="900" dirty="0" smtClean="0"/>
              <a:t>”. </a:t>
            </a:r>
            <a:r>
              <a:rPr lang="en-US" altLang="zh-CN" sz="900" dirty="0"/>
              <a:t>CVPR </a:t>
            </a:r>
            <a:r>
              <a:rPr lang="en-US" altLang="zh-CN" sz="900" dirty="0" smtClean="0"/>
              <a:t>2016</a:t>
            </a:r>
            <a:endParaRPr lang="en-US" altLang="zh-CN" sz="900" b="1" dirty="0" smtClean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r>
              <a:rPr lang="en-US" altLang="zh-CN" sz="900" dirty="0" smtClean="0"/>
              <a:t>F. </a:t>
            </a:r>
            <a:r>
              <a:rPr lang="en-US" altLang="zh-CN" sz="900" dirty="0" err="1" smtClean="0"/>
              <a:t>Chollet</a:t>
            </a:r>
            <a:r>
              <a:rPr lang="en-US" altLang="zh-CN" sz="900" dirty="0" smtClean="0"/>
              <a:t> et </a:t>
            </a:r>
            <a:r>
              <a:rPr lang="en-US" altLang="zh-CN" sz="900" dirty="0"/>
              <a:t>al.(Google), </a:t>
            </a:r>
            <a:r>
              <a:rPr lang="en-US" altLang="zh-CN" sz="900" dirty="0" smtClean="0"/>
              <a:t>“</a:t>
            </a:r>
            <a:r>
              <a:rPr lang="en-US" altLang="zh-CN" sz="900" dirty="0" err="1"/>
              <a:t>Xception</a:t>
            </a:r>
            <a:r>
              <a:rPr lang="en-US" altLang="zh-CN" sz="900" dirty="0"/>
              <a:t>: Deep Learning with </a:t>
            </a:r>
            <a:r>
              <a:rPr lang="en-US" altLang="zh-CN" sz="900" dirty="0" err="1"/>
              <a:t>Depthwise</a:t>
            </a:r>
            <a:r>
              <a:rPr lang="en-US" altLang="zh-CN" sz="900" dirty="0"/>
              <a:t> Separable Convolutions</a:t>
            </a:r>
            <a:r>
              <a:rPr lang="en-US" altLang="zh-CN" sz="900" dirty="0" smtClean="0"/>
              <a:t>”. </a:t>
            </a:r>
            <a:r>
              <a:rPr lang="en-US" altLang="zh-CN" sz="900" dirty="0"/>
              <a:t>CVPR </a:t>
            </a:r>
            <a:r>
              <a:rPr lang="en-US" altLang="zh-CN" sz="900" dirty="0" smtClean="0"/>
              <a:t>2017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4" y="1656059"/>
            <a:ext cx="3123259" cy="1872000"/>
          </a:xfrm>
          <a:prstGeom prst="rect">
            <a:avLst/>
          </a:prstGeom>
        </p:spPr>
      </p:pic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92850" y="168950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Residual block</a:t>
            </a:r>
            <a:endParaRPr lang="zh-CN" altLang="en-US" sz="1200" dirty="0"/>
          </a:p>
        </p:txBody>
      </p:sp>
      <p:sp>
        <p:nvSpPr>
          <p:cNvPr id="10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KM He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al.(Microsoft), “</a:t>
            </a:r>
            <a:r>
              <a:rPr lang="en-US" altLang="zh-CN" sz="900" dirty="0"/>
              <a:t>Deep Residual Learning for Image Recognition</a:t>
            </a:r>
            <a:r>
              <a:rPr lang="en-US" altLang="zh-CN" sz="900" dirty="0" smtClean="0"/>
              <a:t>”. CVPR</a:t>
            </a:r>
            <a:r>
              <a:rPr lang="en-US" altLang="zh-CN" sz="900" dirty="0" smtClean="0"/>
              <a:t>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1656059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680396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C. </a:t>
            </a:r>
            <a:r>
              <a:rPr lang="en-US" altLang="zh-CN" sz="900" dirty="0" err="1" smtClean="0"/>
              <a:t>Szegedy</a:t>
            </a:r>
            <a:r>
              <a:rPr lang="en-US" altLang="zh-CN" sz="900" dirty="0" smtClean="0"/>
              <a:t> et al.(Google), “</a:t>
            </a:r>
            <a:r>
              <a:rPr lang="en-US" altLang="zh-CN" sz="900" dirty="0"/>
              <a:t>Inception-v4, Inception-</a:t>
            </a:r>
            <a:r>
              <a:rPr lang="en-US" altLang="zh-CN" sz="900" dirty="0" err="1"/>
              <a:t>ResNet</a:t>
            </a:r>
            <a:r>
              <a:rPr lang="en-US" altLang="zh-CN" sz="900" dirty="0"/>
              <a:t> </a:t>
            </a:r>
            <a:r>
              <a:rPr lang="en-US" altLang="zh-CN" sz="900" dirty="0" smtClean="0"/>
              <a:t>and the </a:t>
            </a:r>
            <a:r>
              <a:rPr lang="en-US" altLang="zh-CN" sz="900" dirty="0"/>
              <a:t>Impact of Residual Connections on Learning</a:t>
            </a:r>
            <a:r>
              <a:rPr lang="en-US" altLang="zh-CN" sz="900" dirty="0" smtClean="0"/>
              <a:t>”. AAAI 2017</a:t>
            </a:r>
          </a:p>
          <a:p>
            <a:r>
              <a:rPr lang="en-US" altLang="zh-CN" sz="900" dirty="0" smtClean="0"/>
              <a:t>S. </a:t>
            </a:r>
            <a:r>
              <a:rPr lang="en-US" altLang="zh-CN" sz="900" dirty="0" err="1" smtClean="0"/>
              <a:t>Xie</a:t>
            </a:r>
            <a:r>
              <a:rPr lang="en-US" altLang="zh-CN" sz="900" dirty="0" smtClean="0"/>
              <a:t> et </a:t>
            </a:r>
            <a:r>
              <a:rPr lang="en-US" altLang="zh-CN" sz="900" dirty="0"/>
              <a:t>al</a:t>
            </a:r>
            <a:r>
              <a:rPr lang="en-US" altLang="zh-CN" sz="900" dirty="0" smtClean="0"/>
              <a:t>.(Facebook), “</a:t>
            </a:r>
            <a:r>
              <a:rPr lang="en-US" altLang="zh-CN" sz="900" dirty="0"/>
              <a:t>Aggregated Residual Transformations for Deep Neural Networks</a:t>
            </a:r>
            <a:r>
              <a:rPr lang="en-US" altLang="zh-CN" sz="900" dirty="0" smtClean="0"/>
              <a:t>”. CVPR 2017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35772"/>
              </p:ext>
            </p:extLst>
          </p:nvPr>
        </p:nvGraphicFramePr>
        <p:xfrm>
          <a:off x="1212152" y="1656059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0" y="405502"/>
            <a:ext cx="1990911" cy="360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7236866" y="2067002"/>
            <a:ext cx="136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SqueezeNet</a:t>
            </a:r>
            <a:endParaRPr lang="en-US" altLang="zh-CN" sz="1200" dirty="0" smtClean="0"/>
          </a:p>
          <a:p>
            <a:r>
              <a:rPr lang="en-US" altLang="zh-CN" sz="1200" dirty="0" smtClean="0"/>
              <a:t>Structure</a:t>
            </a:r>
            <a:endParaRPr lang="zh-CN" altLang="en-US" sz="1200" dirty="0"/>
          </a:p>
        </p:txBody>
      </p:sp>
      <p:sp>
        <p:nvSpPr>
          <p:cNvPr id="10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Song Han et al.(Stanford), “</a:t>
            </a:r>
            <a:r>
              <a:rPr lang="en-US" altLang="zh-CN" sz="900" dirty="0"/>
              <a:t>SQUEEZENET: ALEXNET-LEVEL ACCURACY </a:t>
            </a:r>
            <a:r>
              <a:rPr lang="en-US" altLang="zh-CN" sz="900" dirty="0" smtClean="0"/>
              <a:t>WITH 50X </a:t>
            </a:r>
            <a:r>
              <a:rPr lang="en-US" altLang="zh-CN" sz="900" dirty="0"/>
              <a:t>FEWER PARAMETERS AND &lt;0.5MB MODEL SIZE</a:t>
            </a:r>
            <a:r>
              <a:rPr lang="en-US" altLang="zh-CN" sz="900" dirty="0" smtClean="0"/>
              <a:t>”. </a:t>
            </a:r>
            <a:r>
              <a:rPr lang="en-US" altLang="zh-CN" sz="900" dirty="0" smtClean="0"/>
              <a:t>ICLR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04883" y="3290196"/>
            <a:ext cx="5391360" cy="12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Song Han et al.(Stanford), “</a:t>
            </a:r>
            <a:r>
              <a:rPr lang="en-US" altLang="zh-CN" sz="900" dirty="0"/>
              <a:t>SQUEEZENET: ALEXNET-LEVEL ACCURACY </a:t>
            </a:r>
            <a:r>
              <a:rPr lang="en-US" altLang="zh-CN" sz="900" dirty="0" smtClean="0"/>
              <a:t>WITH 50X </a:t>
            </a:r>
            <a:r>
              <a:rPr lang="en-US" altLang="zh-CN" sz="900" dirty="0"/>
              <a:t>FEWER PARAMETERS AND &lt;0.5MB MODEL SIZE</a:t>
            </a:r>
            <a:r>
              <a:rPr lang="en-US" altLang="zh-CN" sz="900" dirty="0" smtClean="0"/>
              <a:t>”. </a:t>
            </a:r>
            <a:r>
              <a:rPr lang="en-US" altLang="zh-CN" sz="900" dirty="0" smtClean="0"/>
              <a:t>ICLR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Andrew G. Howard et al.(Google), “</a:t>
            </a:r>
            <a:r>
              <a:rPr lang="en-US" altLang="zh-CN" sz="900" dirty="0" err="1"/>
              <a:t>MobileNets</a:t>
            </a:r>
            <a:r>
              <a:rPr lang="en-US" altLang="zh-CN" sz="900" dirty="0"/>
              <a:t>: Efficient Convolutional Neural Networks for Mobile </a:t>
            </a:r>
            <a:r>
              <a:rPr lang="en-US" altLang="zh-CN" sz="900" dirty="0" smtClean="0"/>
              <a:t>Vision Applications</a:t>
            </a:r>
            <a:r>
              <a:rPr lang="en-US" altLang="zh-CN" sz="900" dirty="0" smtClean="0"/>
              <a:t>”.</a:t>
            </a:r>
            <a:r>
              <a:rPr lang="en-US" altLang="zh-CN" sz="900" dirty="0" smtClean="0"/>
              <a:t>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2" y="1557879"/>
            <a:ext cx="4203244" cy="187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42" y="1557879"/>
            <a:ext cx="3240000" cy="1872000"/>
          </a:xfrm>
          <a:prstGeom prst="rect">
            <a:avLst/>
          </a:prstGeom>
        </p:spPr>
      </p:pic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XY</a:t>
            </a:r>
            <a:r>
              <a:rPr lang="en-US" altLang="zh-CN" sz="900" dirty="0" smtClean="0"/>
              <a:t> Zhang et al.(Face++), “</a:t>
            </a:r>
            <a:r>
              <a:rPr lang="en-US" altLang="zh-CN" sz="900" dirty="0" err="1"/>
              <a:t>ShuffleNet</a:t>
            </a:r>
            <a:r>
              <a:rPr lang="en-US" altLang="zh-CN" sz="900" dirty="0"/>
              <a:t>: An Extremely Efficient Convolutional Neural Network for </a:t>
            </a:r>
            <a:r>
              <a:rPr lang="en-US" altLang="zh-CN" sz="900" dirty="0" smtClean="0"/>
              <a:t>Mobile Devices</a:t>
            </a:r>
            <a:r>
              <a:rPr lang="en-US" altLang="zh-CN" sz="900" dirty="0" smtClean="0"/>
              <a:t>”. CVPR</a:t>
            </a:r>
            <a:r>
              <a:rPr lang="en-US" altLang="zh-CN" sz="900" dirty="0" smtClean="0"/>
              <a:t>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XY</a:t>
            </a:r>
            <a:r>
              <a:rPr lang="en-US" altLang="zh-CN" sz="900" dirty="0" smtClean="0"/>
              <a:t> Zhang et al.(Face++), “</a:t>
            </a:r>
            <a:r>
              <a:rPr lang="en-US" altLang="zh-CN" sz="900" dirty="0" err="1"/>
              <a:t>ShuffleNet</a:t>
            </a:r>
            <a:r>
              <a:rPr lang="en-US" altLang="zh-CN" sz="900" dirty="0"/>
              <a:t>: An Extremely Efficient Convolutional Neural Network for </a:t>
            </a:r>
            <a:r>
              <a:rPr lang="en-US" altLang="zh-CN" sz="900" dirty="0" smtClean="0"/>
              <a:t>Mobile Devices</a:t>
            </a:r>
            <a:r>
              <a:rPr lang="en-US" altLang="zh-CN" sz="900" dirty="0" smtClean="0"/>
              <a:t>”. CVPR</a:t>
            </a:r>
            <a:r>
              <a:rPr lang="en-US" altLang="zh-CN" sz="900" dirty="0" smtClean="0"/>
              <a:t>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Compression Branches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Knowledge(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Teacher-student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Framework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Structure Pruning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/Channel Pruning)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Quantizing parameters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/Hashed-Net)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Representation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XOR-net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DOREFA-net, Squeeze the Last Bit)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Decomposition(Singular Value Decomposition/Tucker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896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281942" y="4798746"/>
            <a:ext cx="8496944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Geoffrey </a:t>
            </a:r>
            <a:r>
              <a:rPr lang="en-US" altLang="zh-CN" sz="900" dirty="0"/>
              <a:t>Hinton et al</a:t>
            </a:r>
            <a:r>
              <a:rPr lang="en-US" altLang="zh-CN" sz="900" dirty="0" smtClean="0"/>
              <a:t>.(Google), </a:t>
            </a:r>
            <a:r>
              <a:rPr lang="en-US" altLang="zh-CN" sz="900" dirty="0"/>
              <a:t>“Distilling the Knowledge in a Neural Network”. </a:t>
            </a:r>
            <a:r>
              <a:rPr lang="en-US" altLang="zh-CN" sz="900" dirty="0" smtClean="0"/>
              <a:t>NIPS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6" y="2023354"/>
            <a:ext cx="4860000" cy="1080000"/>
          </a:xfrm>
          <a:prstGeom prst="rect">
            <a:avLst/>
          </a:prstGeom>
        </p:spPr>
      </p:pic>
      <p:sp>
        <p:nvSpPr>
          <p:cNvPr id="14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Teacher-student Framework(Transfer learning)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 Target -&gt; Change Classification to Regression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Ensemble Learning to get high performance(More than 1 teacher)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" y="1663354"/>
            <a:ext cx="389894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 flipH="1">
            <a:off x="540121" y="1656059"/>
            <a:ext cx="7920880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Lei Jimmy Ba et al(Toronto)., “</a:t>
            </a:r>
            <a:r>
              <a:rPr lang="en-US" altLang="zh-CN" sz="1400" dirty="0" smtClean="0"/>
              <a:t>Do Deep Nets Really Need to be Deep?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2014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Ping Luo et al(CUHK)., “Face Model Compression by Distilling Knowledge from Neurons”, AAAI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Guobin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Chen(NEC &amp; Missouri)., “Learning Efficient Object Detection Models with Knowledge Distillation”, NIPS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Junho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Yim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et al(KAIST).,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A Gift from Knowledge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Distillation: Fast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Optimization, Network Minimization and Transfer Learning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CVPR 2017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  <p:sp>
        <p:nvSpPr>
          <p:cNvPr id="14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481931"/>
            <a:ext cx="6096000" cy="207645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4218" y="3274757"/>
            <a:ext cx="6192688" cy="246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model interpretation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2" y="1557879"/>
            <a:ext cx="4121835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58" y="1315474"/>
            <a:ext cx="2679566" cy="6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1" y="2088284"/>
            <a:ext cx="2106947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YH He et al(Face++)., “</a:t>
            </a:r>
            <a:r>
              <a:rPr lang="en-US" altLang="zh-CN" sz="900" dirty="0"/>
              <a:t>Channel Pruning for Accelerating Very Deep Neural Networks</a:t>
            </a:r>
            <a:r>
              <a:rPr lang="en-US" altLang="zh-CN" sz="900" dirty="0" smtClean="0"/>
              <a:t>”. ICCV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384252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71" y="1413879"/>
            <a:ext cx="4165713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YH He et al(Face++)., “</a:t>
            </a:r>
            <a:r>
              <a:rPr lang="en-US" altLang="zh-CN" sz="900" dirty="0"/>
              <a:t>Channel Pruning for Accelerating Very Deep Neural Networks</a:t>
            </a:r>
            <a:r>
              <a:rPr lang="en-US" altLang="zh-CN" sz="900" dirty="0" smtClean="0"/>
              <a:t>”. ICCV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Yuhui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He et al(Face++)., “</a:t>
            </a:r>
            <a:r>
              <a:rPr lang="en-US" altLang="zh-CN" sz="1400" b="1" dirty="0"/>
              <a:t>Channel Pruning</a:t>
            </a:r>
            <a:r>
              <a:rPr lang="en-US" altLang="zh-CN" sz="1400" dirty="0"/>
              <a:t> for Accelerating Very Deep Neural Networks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ICCV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W. Chen et al(Washington)., “Compressing Neural Networks with the Hashing Trick”, ICML 2015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Bit Representation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What to be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binarized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?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 Weights, Activation,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Gradients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(low Memory cost)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scaling factor to improve accuracy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Change dot function to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Xnor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calculation(low Compute cost)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Mohammad </a:t>
            </a:r>
            <a:r>
              <a:rPr lang="en-US" altLang="zh-CN" sz="900" dirty="0" err="1" smtClean="0"/>
              <a:t>Rastegari</a:t>
            </a:r>
            <a:r>
              <a:rPr lang="en-US" altLang="zh-CN" sz="900" dirty="0" smtClean="0"/>
              <a:t> et al(Washington)., “XNOR-Net: ImageNet Classification Using Binary Convolutional Neural Networks”. ECCV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2" y="1773879"/>
            <a:ext cx="4525714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42" y="1053879"/>
            <a:ext cx="2918769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4256" y="3213879"/>
            <a:ext cx="32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Standard conv -&gt; Binary Weight -&gt; XNOR-Net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797358" y="776880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Whole Forward Process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82" y="2540061"/>
            <a:ext cx="3169485" cy="72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7358" y="3272189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Conv structure change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548233" y="2802265"/>
            <a:ext cx="3259423" cy="36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5053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Yoshua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Bengio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al.(Montreal), “</a:t>
            </a:r>
            <a:r>
              <a:rPr lang="en-US" altLang="zh-CN" sz="1400" dirty="0" err="1" smtClean="0"/>
              <a:t>Binarized</a:t>
            </a:r>
            <a:r>
              <a:rPr lang="en-US" altLang="zh-CN" sz="1400" dirty="0" smtClean="0"/>
              <a:t> Neural Networks: Training Neural Networks with Weights and Activations Constrained to +1 or -1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Arial" panose="020B0604020202020204" pitchFamily="34" charset="0"/>
              </a:rPr>
              <a:t>Shuchang</a:t>
            </a:r>
            <a:r>
              <a:rPr lang="en-US" altLang="zh-CN" sz="1400" dirty="0">
                <a:sym typeface="Arial" panose="020B0604020202020204" pitchFamily="34" charset="0"/>
              </a:rPr>
              <a:t> Zhou et al.(Face++), “</a:t>
            </a:r>
            <a:r>
              <a:rPr lang="en-US" altLang="zh-CN" sz="1400" dirty="0"/>
              <a:t>DOREFA-NET: TRAINING LOW BITWIDTH </a:t>
            </a:r>
            <a:r>
              <a:rPr lang="en-US" altLang="zh-CN" sz="1400" dirty="0" smtClean="0"/>
              <a:t>CONVOLUTIONAL NEURAL </a:t>
            </a:r>
            <a:r>
              <a:rPr lang="en-US" altLang="zh-CN" sz="1400" dirty="0"/>
              <a:t>NETWORKS WITH LOW </a:t>
            </a:r>
            <a:r>
              <a:rPr lang="en-US" altLang="zh-CN" sz="1400" dirty="0" smtClean="0"/>
              <a:t>BITWIDTH GRADIENTS</a:t>
            </a:r>
            <a:r>
              <a:rPr lang="en-US" altLang="zh-CN" sz="1400" dirty="0">
                <a:sym typeface="Arial" panose="020B0604020202020204" pitchFamily="34" charset="0"/>
              </a:rPr>
              <a:t>”, CVPR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Song Han et al.(Stanford), “Trained Ternary Quantization”, ICLR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Cong </a:t>
            </a:r>
            <a:r>
              <a:rPr lang="en-US" altLang="zh-CN" sz="1400" dirty="0" err="1" smtClean="0">
                <a:sym typeface="Arial" panose="020B0604020202020204" pitchFamily="34" charset="0"/>
              </a:rPr>
              <a:t>Leng</a:t>
            </a:r>
            <a:r>
              <a:rPr lang="en-US" altLang="zh-CN" sz="1400" dirty="0" smtClean="0">
                <a:sym typeface="Arial" panose="020B0604020202020204" pitchFamily="34" charset="0"/>
              </a:rPr>
              <a:t> et al.(Alibaba), “Extremely Low Bit Neural Network: Squeeze the Last Bit Out with ADMM”, AAAI 2018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SVD for conv filter low-rank decomposition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 only use SVD on channel dim but also spatial dim(3x3 -&gt; 3x1+1x3)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Asymmetric Reconstruction for Multi-Layer/Solve accumulated error in deep layer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Xiangyu</a:t>
            </a:r>
            <a:r>
              <a:rPr lang="en-US" altLang="zh-CN" sz="900" dirty="0" smtClean="0"/>
              <a:t> Zhang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al(Face++)., “Accelerating Very Deep Convolutional Networks for Classification and Detection”. TPAMI </a:t>
            </a:r>
            <a:r>
              <a:rPr lang="en-US" altLang="zh-CN" sz="900" dirty="0" smtClean="0"/>
              <a:t>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" y="1413879"/>
            <a:ext cx="2527842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90" y="2493879"/>
            <a:ext cx="4424516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160" y="1693779"/>
            <a:ext cx="2543175" cy="533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65346" y="1367577"/>
            <a:ext cx="21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Asymmetric Reconstruction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98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85001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Max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Jaderberg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al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.(Oxford), “Speeding up Convolutional Neural Networks with Low Rank Expansions”, BMVC 2014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Shaohui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Lin et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al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.(</a:t>
            </a: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Tencent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),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Towards Convolutional Neural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Networks Compression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via Global Error Reconstruction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IJCAI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Yong-</a:t>
            </a:r>
            <a:r>
              <a:rPr lang="en-US" altLang="zh-CN" sz="1400" dirty="0" err="1" smtClean="0">
                <a:sym typeface="Arial" panose="020B0604020202020204" pitchFamily="34" charset="0"/>
              </a:rPr>
              <a:t>Deok</a:t>
            </a:r>
            <a:r>
              <a:rPr lang="en-US" altLang="zh-CN" sz="1400" dirty="0" smtClean="0">
                <a:sym typeface="Arial" panose="020B0604020202020204" pitchFamily="34" charset="0"/>
              </a:rPr>
              <a:t> Kim</a:t>
            </a:r>
            <a:r>
              <a:rPr lang="en-US" altLang="zh-CN" sz="1400" dirty="0" smtClean="0"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ym typeface="Arial" panose="020B0604020202020204" pitchFamily="34" charset="0"/>
              </a:rPr>
              <a:t>et al</a:t>
            </a:r>
            <a:r>
              <a:rPr lang="en-US" altLang="zh-CN" sz="1400" dirty="0" smtClean="0">
                <a:sym typeface="Arial" panose="020B0604020202020204" pitchFamily="34" charset="0"/>
              </a:rPr>
              <a:t>.(</a:t>
            </a:r>
            <a:r>
              <a:rPr lang="en-US" altLang="zh-CN" sz="1400" dirty="0" smtClean="0">
                <a:sym typeface="Arial" panose="020B0604020202020204" pitchFamily="34" charset="0"/>
              </a:rPr>
              <a:t>Samsung</a:t>
            </a:r>
            <a:r>
              <a:rPr lang="en-US" altLang="zh-CN" sz="1400" dirty="0" smtClean="0">
                <a:sym typeface="Arial" panose="020B0604020202020204" pitchFamily="34" charset="0"/>
              </a:rPr>
              <a:t>), “</a:t>
            </a:r>
            <a:r>
              <a:rPr lang="en-US" altLang="zh-CN" sz="1400" dirty="0"/>
              <a:t>NETWORKS FOR FAST AND LOW POWER MOBILE 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ym typeface="Arial" panose="020B0604020202020204" pitchFamily="34" charset="0"/>
              </a:rPr>
              <a:t>ICLR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  <a:endParaRPr lang="en-US" altLang="zh-CN" sz="1400" dirty="0" smtClean="0"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Arial" panose="020B0604020202020204" pitchFamily="34" charset="0"/>
              </a:rPr>
              <a:t>P. </a:t>
            </a:r>
            <a:r>
              <a:rPr lang="en-US" altLang="zh-CN" sz="1400" dirty="0">
                <a:sym typeface="Arial" panose="020B0604020202020204" pitchFamily="34" charset="0"/>
              </a:rPr>
              <a:t>Wang et al.(</a:t>
            </a:r>
            <a:r>
              <a:rPr lang="en-US" altLang="zh-CN" sz="1400" dirty="0"/>
              <a:t>CAS</a:t>
            </a:r>
            <a:r>
              <a:rPr lang="en-US" altLang="zh-CN" sz="1400" dirty="0">
                <a:sym typeface="Arial" panose="020B0604020202020204" pitchFamily="34" charset="0"/>
              </a:rPr>
              <a:t>), “</a:t>
            </a:r>
            <a:r>
              <a:rPr lang="en-US" altLang="zh-CN" sz="1400" dirty="0"/>
              <a:t>Accelerating Convolutional Neural Networks for Mobile </a:t>
            </a:r>
            <a:r>
              <a:rPr lang="en-US" altLang="zh-CN" sz="1400" dirty="0" smtClean="0"/>
              <a:t>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ACM MM 2016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" y="1656059"/>
            <a:ext cx="3966756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1656059"/>
            <a:ext cx="2726627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2691121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38" y="1443901"/>
            <a:ext cx="2227653" cy="1099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19639" y="306187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6747" y="286144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5581" y="3664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5284" y="402469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8802" y="386451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95581" y="431031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6026" y="1873676"/>
            <a:ext cx="269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papers submitted on </a:t>
            </a:r>
            <a:r>
              <a:rPr lang="en-US" altLang="zh-CN" sz="1200" dirty="0" err="1" smtClean="0"/>
              <a:t>arxiv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in 2017/03 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16186" y="355783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Percent of ML papers from 2012/01~2017/03 </a:t>
            </a:r>
            <a:endParaRPr lang="zh-CN" altLang="en-US" sz="1200" dirty="0"/>
          </a:p>
        </p:txBody>
      </p:sp>
      <p:sp>
        <p:nvSpPr>
          <p:cNvPr id="1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https://www.leiphone.com/news/201709/3T4pwc5UBLtRuKvx.</a:t>
            </a:r>
            <a:r>
              <a:rPr lang="zh-CN" altLang="en-US" sz="900" dirty="0" smtClean="0"/>
              <a:t>html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19043"/>
              </p:ext>
            </p:extLst>
          </p:nvPr>
        </p:nvGraphicFramePr>
        <p:xfrm>
          <a:off x="612130" y="1512043"/>
          <a:ext cx="7992886" cy="2718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336"/>
                <a:gridCol w="943145"/>
                <a:gridCol w="1178932"/>
                <a:gridCol w="1100336"/>
                <a:gridCol w="1155185"/>
                <a:gridCol w="1257476"/>
                <a:gridCol w="1257476"/>
              </a:tblGrid>
              <a:tr h="86584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Toolkit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Modeling</a:t>
                      </a:r>
                      <a:r>
                        <a:rPr lang="en-US" altLang="zh-CN" sz="1200" baseline="0" dirty="0" smtClean="0"/>
                        <a:t> Capability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Interfaces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 Deployment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Architecture</a:t>
                      </a:r>
                    </a:p>
                    <a:p>
                      <a:r>
                        <a:rPr lang="en-US" altLang="zh-CN" sz="1200" dirty="0" smtClean="0"/>
                        <a:t>Complexity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Training</a:t>
                      </a:r>
                      <a:r>
                        <a:rPr lang="en-US" altLang="zh-CN" sz="12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baseline="0" dirty="0" smtClean="0"/>
                        <a:t>(VGG-style CNN on CIFAR-10)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Distribution Training</a:t>
                      </a:r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Tensorflow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Python/C++/Go/Java…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173s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4810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Caffe2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</a:t>
                      </a:r>
                      <a:r>
                        <a:rPr lang="en-US" altLang="zh-CN" sz="1200" dirty="0" err="1" smtClean="0"/>
                        <a:t>etc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C++/Python/</a:t>
                      </a:r>
                      <a:r>
                        <a:rPr lang="en-US" altLang="zh-CN" sz="1200" dirty="0" err="1" smtClean="0"/>
                        <a:t>Matlab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MXNet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Python/C++/R/Java/Julia…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Pytorch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</a:t>
                      </a:r>
                      <a:r>
                        <a:rPr lang="en-US" altLang="zh-CN" sz="1200" dirty="0" err="1" smtClean="0"/>
                        <a:t>Lua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168s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520155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520155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520156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520156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520156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916219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916219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916220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916220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916220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852323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852324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852324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852324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0" y="3852324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3420275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420275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420276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420276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420276"/>
            <a:ext cx="180000" cy="180000"/>
          </a:xfrm>
          <a:prstGeom prst="rect">
            <a:avLst/>
          </a:prstGeom>
        </p:spPr>
      </p:pic>
      <p:sp>
        <p:nvSpPr>
          <p:cNvPr id="29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>
                <a:sym typeface="Arial" panose="020B0604020202020204" pitchFamily="34" charset="0"/>
              </a:rPr>
              <a:t>http://</a:t>
            </a:r>
            <a:r>
              <a:rPr lang="en-US" altLang="zh-CN" sz="900" dirty="0" smtClean="0">
                <a:sym typeface="Arial" panose="020B0604020202020204" pitchFamily="34" charset="0"/>
              </a:rPr>
              <a:t>www.360doc.com/content/17/0912/09/33954190_686430581.shtml</a:t>
            </a:r>
          </a:p>
          <a:p>
            <a:r>
              <a:rPr lang="en-US" altLang="zh-CN" sz="900" dirty="0">
                <a:sym typeface="Arial" panose="020B0604020202020204" pitchFamily="34" charset="0"/>
              </a:rPr>
              <a:t>https://github.com/zer0n/deepframeworks</a:t>
            </a:r>
            <a:endParaRPr lang="en-US" altLang="zh-CN" sz="9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Basic Principle(Single-device &amp; Multi-GPU)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https</a:t>
            </a:r>
            <a:r>
              <a:rPr lang="en-US" altLang="zh-CN" sz="900" dirty="0"/>
              <a:t>://github.com/TracyMcgrady6/Distribute_MNIST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5" y="1472929"/>
            <a:ext cx="752158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Multi-device &amp; Multi-GPU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 smtClean="0"/>
              <a:t>https</a:t>
            </a:r>
            <a:r>
              <a:rPr lang="zh-CN" altLang="en-US" sz="900" dirty="0"/>
              <a:t>://www.tensorflow.org/deploy/</a:t>
            </a:r>
            <a:r>
              <a:rPr lang="zh-CN" altLang="en-US" sz="900" dirty="0" smtClean="0"/>
              <a:t>distributed</a:t>
            </a:r>
            <a:endParaRPr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" y="3060396"/>
            <a:ext cx="4052700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94" y="3060396"/>
            <a:ext cx="3712679" cy="1620000"/>
          </a:xfrm>
          <a:prstGeom prst="rect">
            <a:avLst/>
          </a:prstGeom>
        </p:spPr>
      </p:pic>
      <p:sp>
        <p:nvSpPr>
          <p:cNvPr id="10" name="文本框 20"/>
          <p:cNvSpPr txBox="1"/>
          <p:nvPr/>
        </p:nvSpPr>
        <p:spPr>
          <a:xfrm flipH="1">
            <a:off x="684138" y="1491161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Cluster -&gt; The whole system for training assignment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Job -&gt; parameter server/worker(for calculation)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-&gt; single process on one device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&lt; Job &lt; Cluster</a:t>
            </a:r>
          </a:p>
        </p:txBody>
      </p:sp>
    </p:spTree>
    <p:extLst>
      <p:ext uri="{BB962C8B-B14F-4D97-AF65-F5344CB8AC3E}">
        <p14:creationId xmlns:p14="http://schemas.microsoft.com/office/powerpoint/2010/main" val="5333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Deployment on Mobile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http://ci.tensorflow.org/job/tensorflow-master-android/ws/</a:t>
            </a:r>
            <a:endParaRPr lang="en-US" altLang="zh-CN" sz="900" dirty="0"/>
          </a:p>
          <a:p>
            <a:r>
              <a:rPr lang="en-US" altLang="zh-CN" sz="900" dirty="0"/>
              <a:t>https://</a:t>
            </a:r>
            <a:r>
              <a:rPr lang="en-US" altLang="zh-CN" sz="900" dirty="0" smtClean="0"/>
              <a:t>www.oreilly.com/learning/tensorflow-for-mobile-poets</a:t>
            </a:r>
          </a:p>
        </p:txBody>
      </p:sp>
      <p:sp>
        <p:nvSpPr>
          <p:cNvPr id="9" name="椭圆 8"/>
          <p:cNvSpPr/>
          <p:nvPr/>
        </p:nvSpPr>
        <p:spPr>
          <a:xfrm>
            <a:off x="598596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75689" y="2551523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52782" y="2553216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074" y="1897733"/>
            <a:ext cx="1272761" cy="62820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Pre-trained 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12" idx="2"/>
            <a:endCxn id="10" idx="6"/>
          </p:cNvCxnSpPr>
          <p:nvPr/>
        </p:nvCxnSpPr>
        <p:spPr>
          <a:xfrm flipH="1" flipV="1">
            <a:off x="1986442" y="2706199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  <a:endCxn id="9" idx="6"/>
          </p:cNvCxnSpPr>
          <p:nvPr/>
        </p:nvCxnSpPr>
        <p:spPr>
          <a:xfrm flipH="1" flipV="1">
            <a:off x="909349" y="270450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94684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Retrain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814807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直接箭头连接符 20"/>
          <p:cNvCxnSpPr>
            <a:stCxn id="20" idx="2"/>
          </p:cNvCxnSpPr>
          <p:nvPr/>
        </p:nvCxnSpPr>
        <p:spPr>
          <a:xfrm flipH="1" flipV="1">
            <a:off x="3048467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72049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Pruning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3802" y="2037771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Quantization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06968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 flipV="1">
            <a:off x="4140628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74530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 flipV="1">
            <a:off x="5208190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421056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96815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 for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061154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30" idx="2"/>
          </p:cNvCxnSpPr>
          <p:nvPr/>
        </p:nvCxnSpPr>
        <p:spPr>
          <a:xfrm flipH="1" flipV="1">
            <a:off x="6294814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579607" y="1876847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 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138247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 flipV="1">
            <a:off x="7371907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655366" y="2117153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0454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0"/>
          <p:cNvSpPr txBox="1"/>
          <p:nvPr/>
        </p:nvSpPr>
        <p:spPr>
          <a:xfrm flipH="1">
            <a:off x="1595940" y="3185404"/>
            <a:ext cx="265787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Training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Python API)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844041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/>
          <p:cNvSpPr txBox="1"/>
          <p:nvPr/>
        </p:nvSpPr>
        <p:spPr>
          <a:xfrm flipH="1">
            <a:off x="5014978" y="3193156"/>
            <a:ext cx="2266973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Lite)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2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9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LeCun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al., “Gradient-based learning applied to document recognition”. IEEE 1998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862170"/>
            <a:ext cx="409075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1071047" y="4022170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268314" y="4022170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3469008" y="4022169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Zeller</a:t>
            </a:r>
            <a:r>
              <a:rPr lang="en-US" altLang="zh-CN" sz="900" dirty="0" smtClean="0"/>
              <a:t>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al., “Visualizing and understanding convolutional networks”. </a:t>
            </a:r>
            <a:r>
              <a:rPr lang="en-US" altLang="zh-CN" sz="900" dirty="0" smtClean="0"/>
              <a:t>ECCV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5278</TotalTime>
  <Words>5286</Words>
  <Application>Microsoft Office PowerPoint</Application>
  <PresentationFormat>自定义</PresentationFormat>
  <Paragraphs>586</Paragraphs>
  <Slides>59</Slides>
  <Notes>59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5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262</cp:revision>
  <dcterms:modified xsi:type="dcterms:W3CDTF">2018-02-09T08:56:14Z</dcterms:modified>
</cp:coreProperties>
</file>